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95" r:id="rId3"/>
    <p:sldId id="258" r:id="rId4"/>
    <p:sldId id="283" r:id="rId5"/>
    <p:sldId id="284" r:id="rId6"/>
    <p:sldId id="282" r:id="rId7"/>
    <p:sldId id="285" r:id="rId8"/>
    <p:sldId id="286" r:id="rId9"/>
    <p:sldId id="288" r:id="rId10"/>
    <p:sldId id="287" r:id="rId11"/>
    <p:sldId id="302" r:id="rId12"/>
    <p:sldId id="312" r:id="rId13"/>
    <p:sldId id="305" r:id="rId14"/>
    <p:sldId id="306" r:id="rId15"/>
    <p:sldId id="311" r:id="rId16"/>
    <p:sldId id="304" r:id="rId17"/>
    <p:sldId id="307" r:id="rId18"/>
    <p:sldId id="310" r:id="rId19"/>
    <p:sldId id="316" r:id="rId20"/>
    <p:sldId id="317" r:id="rId21"/>
    <p:sldId id="309" r:id="rId22"/>
    <p:sldId id="291" r:id="rId23"/>
    <p:sldId id="315" r:id="rId24"/>
    <p:sldId id="29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740"/>
  </p:normalViewPr>
  <p:slideViewPr>
    <p:cSldViewPr snapToGrid="0" snapToObjects="1">
      <p:cViewPr>
        <p:scale>
          <a:sx n="110" d="100"/>
          <a:sy n="110" d="100"/>
        </p:scale>
        <p:origin x="-20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2FF9B-2B26-774D-BBDA-BF22A00C632B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80738-3964-4047-9DAC-56E848D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29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38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23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61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4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4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causal inference, the model does not need to be accurate if the relationships are </a:t>
            </a:r>
            <a:r>
              <a:rPr lang="en-US" baseline="0" dirty="0" err="1" smtClean="0"/>
              <a:t>statiscally</a:t>
            </a:r>
            <a:r>
              <a:rPr lang="en-US" baseline="0" dirty="0" smtClean="0"/>
              <a:t> significant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34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31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32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87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7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5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9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5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3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9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3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1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7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BENV0091 Lecture </a:t>
            </a:r>
            <a:r>
              <a:rPr lang="en-US" dirty="0" smtClean="0"/>
              <a:t>3: Introduction to Supervised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Patrick de Mars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50" y="4289796"/>
            <a:ext cx="6559550" cy="212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Task of 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Supervised learning is the task of fitting a </a:t>
            </a:r>
            <a:r>
              <a:rPr lang="en-US" b="1" dirty="0" smtClean="0"/>
              <a:t>model </a:t>
            </a:r>
            <a:r>
              <a:rPr lang="en-US" dirty="0" smtClean="0"/>
              <a:t>(function) that maps inputs to outputs based on </a:t>
            </a:r>
            <a:r>
              <a:rPr lang="en-US" b="1" dirty="0" smtClean="0"/>
              <a:t>labelled examples</a:t>
            </a:r>
          </a:p>
          <a:p>
            <a:r>
              <a:rPr lang="en-US" dirty="0"/>
              <a:t>The most common purposes of a supervised learning model are:</a:t>
            </a:r>
          </a:p>
          <a:p>
            <a:pPr lvl="1"/>
            <a:r>
              <a:rPr lang="en-US" dirty="0"/>
              <a:t>To predict things we don’t have data for:</a:t>
            </a:r>
          </a:p>
          <a:p>
            <a:pPr lvl="2"/>
            <a:r>
              <a:rPr lang="en-US" dirty="0"/>
              <a:t>What will the temperature be tomorrow? (</a:t>
            </a:r>
            <a:r>
              <a:rPr lang="en-US" b="1" dirty="0"/>
              <a:t>Regression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What does this image show? (</a:t>
            </a:r>
            <a:r>
              <a:rPr lang="en-US" b="1" dirty="0"/>
              <a:t>Classification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To better understand or quantify (possibly causal) relationships between variables:</a:t>
            </a:r>
          </a:p>
          <a:p>
            <a:pPr lvl="2"/>
            <a:r>
              <a:rPr lang="en-US" dirty="0"/>
              <a:t>What are the drivers of fuel poverty? </a:t>
            </a:r>
          </a:p>
          <a:p>
            <a:r>
              <a:rPr lang="en-US" dirty="0"/>
              <a:t>At a high level, both purposes use the same methods, but some models are less </a:t>
            </a:r>
            <a:r>
              <a:rPr lang="en-US" b="1" dirty="0"/>
              <a:t>interpretable</a:t>
            </a:r>
            <a:r>
              <a:rPr lang="en-US" dirty="0"/>
              <a:t> </a:t>
            </a:r>
            <a:r>
              <a:rPr lang="en-US" dirty="0" smtClean="0"/>
              <a:t>or have better </a:t>
            </a:r>
            <a:r>
              <a:rPr lang="en-US" b="1" dirty="0" smtClean="0"/>
              <a:t>predictive power </a:t>
            </a:r>
            <a:r>
              <a:rPr lang="en-US" dirty="0" smtClean="0"/>
              <a:t>than others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05754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Modelling MPG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606742" cy="438998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We will fit two models on the `mpg` dataset from ggplot2</a:t>
            </a:r>
          </a:p>
          <a:p>
            <a:r>
              <a:rPr lang="en-US" dirty="0" smtClean="0"/>
              <a:t>We will predict the highway MPG (`</a:t>
            </a:r>
            <a:r>
              <a:rPr lang="en-US" b="1" dirty="0" err="1" smtClean="0"/>
              <a:t>hwy</a:t>
            </a:r>
            <a:r>
              <a:rPr lang="en-US" dirty="0" smtClean="0"/>
              <a:t>`) with the following variables: </a:t>
            </a:r>
            <a:r>
              <a:rPr lang="en-US" b="1" dirty="0" err="1" smtClean="0"/>
              <a:t>displ</a:t>
            </a:r>
            <a:r>
              <a:rPr lang="en-US" dirty="0" smtClean="0"/>
              <a:t>, </a:t>
            </a:r>
            <a:r>
              <a:rPr lang="en-US" b="1" dirty="0" err="1" smtClean="0"/>
              <a:t>cyl</a:t>
            </a:r>
            <a:r>
              <a:rPr lang="en-US" dirty="0" smtClean="0"/>
              <a:t>, </a:t>
            </a:r>
            <a:r>
              <a:rPr lang="en-US" b="1" dirty="0" err="1" smtClean="0"/>
              <a:t>drv</a:t>
            </a:r>
            <a:r>
              <a:rPr lang="en-US" dirty="0" smtClean="0"/>
              <a:t>, </a:t>
            </a:r>
            <a:r>
              <a:rPr lang="en-US" b="1" dirty="0" smtClean="0"/>
              <a:t>class</a:t>
            </a:r>
          </a:p>
          <a:p>
            <a:r>
              <a:rPr lang="en-US" dirty="0"/>
              <a:t>We will try a </a:t>
            </a:r>
            <a:r>
              <a:rPr lang="en-US" b="1" dirty="0"/>
              <a:t>linear</a:t>
            </a:r>
            <a:r>
              <a:rPr lang="en-US" dirty="0"/>
              <a:t> </a:t>
            </a:r>
            <a:r>
              <a:rPr lang="en-US" b="1" dirty="0"/>
              <a:t>regression</a:t>
            </a:r>
            <a:r>
              <a:rPr lang="en-US" dirty="0"/>
              <a:t> </a:t>
            </a:r>
            <a:r>
              <a:rPr lang="en-US" b="1" dirty="0"/>
              <a:t>model</a:t>
            </a:r>
            <a:r>
              <a:rPr lang="en-US" dirty="0"/>
              <a:t> and a </a:t>
            </a:r>
            <a:r>
              <a:rPr lang="en-US" b="1" dirty="0"/>
              <a:t>decision</a:t>
            </a:r>
            <a:r>
              <a:rPr lang="en-US" dirty="0"/>
              <a:t> </a:t>
            </a:r>
            <a:r>
              <a:rPr lang="en-US" b="1" dirty="0" smtClean="0"/>
              <a:t>tree</a:t>
            </a:r>
          </a:p>
          <a:p>
            <a:r>
              <a:rPr lang="en-US" dirty="0"/>
              <a:t>Task: create a new data frame `</a:t>
            </a:r>
            <a:r>
              <a:rPr lang="en-US" dirty="0" err="1"/>
              <a:t>df</a:t>
            </a:r>
            <a:r>
              <a:rPr lang="en-US" dirty="0"/>
              <a:t>` which has only the following columns: </a:t>
            </a:r>
          </a:p>
          <a:p>
            <a:pPr lvl="1"/>
            <a:r>
              <a:rPr lang="en-US" dirty="0" err="1"/>
              <a:t>hwy</a:t>
            </a:r>
            <a:endParaRPr lang="en-US" dirty="0"/>
          </a:p>
          <a:p>
            <a:pPr lvl="1"/>
            <a:r>
              <a:rPr lang="en-US" dirty="0" err="1"/>
              <a:t>displ</a:t>
            </a:r>
            <a:endParaRPr lang="en-US" dirty="0"/>
          </a:p>
          <a:p>
            <a:pPr lvl="1"/>
            <a:r>
              <a:rPr lang="en-US" dirty="0" err="1"/>
              <a:t>cyl</a:t>
            </a:r>
            <a:endParaRPr lang="en-US" dirty="0"/>
          </a:p>
          <a:p>
            <a:pPr lvl="1"/>
            <a:r>
              <a:rPr lang="en-US" dirty="0" err="1" smtClean="0"/>
              <a:t>drv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88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33931" cy="308204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models will be trained on a subset of the data (</a:t>
            </a:r>
            <a:r>
              <a:rPr lang="en-US" b="1" dirty="0"/>
              <a:t>training set</a:t>
            </a:r>
            <a:r>
              <a:rPr lang="en-US" dirty="0"/>
              <a:t>), and tested on the remainder (</a:t>
            </a:r>
            <a:r>
              <a:rPr lang="en-US" b="1" dirty="0"/>
              <a:t>testing set</a:t>
            </a:r>
            <a:r>
              <a:rPr lang="en-US" dirty="0"/>
              <a:t>) to determine how well they </a:t>
            </a:r>
            <a:r>
              <a:rPr lang="en-US" dirty="0" err="1"/>
              <a:t>generalise</a:t>
            </a:r>
            <a:r>
              <a:rPr lang="en-US" dirty="0"/>
              <a:t> to new </a:t>
            </a:r>
            <a:r>
              <a:rPr lang="en-US" dirty="0" smtClean="0"/>
              <a:t>data and avoid </a:t>
            </a:r>
            <a:r>
              <a:rPr lang="en-US" b="1" dirty="0" smtClean="0"/>
              <a:t>overfitting</a:t>
            </a:r>
          </a:p>
          <a:p>
            <a:r>
              <a:rPr lang="en-US" dirty="0" smtClean="0"/>
              <a:t>Task: split the data into `train` (75%) and `test` (25%) sets:</a:t>
            </a:r>
          </a:p>
          <a:p>
            <a:pPr lvl="1"/>
            <a:r>
              <a:rPr lang="en-US" dirty="0" smtClean="0"/>
              <a:t>There are several methods: this one uses `</a:t>
            </a:r>
            <a:r>
              <a:rPr lang="en-US" dirty="0" err="1" smtClean="0"/>
              <a:t>sample_frac</a:t>
            </a:r>
            <a:r>
              <a:rPr lang="en-US" dirty="0" smtClean="0"/>
              <a:t>()` and `</a:t>
            </a:r>
            <a:r>
              <a:rPr lang="en-US" dirty="0" err="1" smtClean="0"/>
              <a:t>anti_join</a:t>
            </a:r>
            <a:r>
              <a:rPr lang="en-US" dirty="0" smtClean="0"/>
              <a:t>()`: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33212" y="4019077"/>
            <a:ext cx="4120588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Use </a:t>
            </a:r>
            <a:r>
              <a:rPr lang="en-AU" sz="2000" i="1" dirty="0" err="1" smtClean="0"/>
              <a:t>sample_frac</a:t>
            </a:r>
            <a:r>
              <a:rPr lang="en-AU" sz="2000" i="1" dirty="0" smtClean="0"/>
              <a:t>(</a:t>
            </a:r>
            <a:r>
              <a:rPr lang="en-AU" sz="2000" i="1" dirty="0" err="1" smtClean="0"/>
              <a:t>df</a:t>
            </a:r>
            <a:r>
              <a:rPr lang="en-AU" sz="2000" i="1" dirty="0" smtClean="0"/>
              <a:t>, x/100) to sample x% of rows randomly from </a:t>
            </a:r>
            <a:r>
              <a:rPr lang="en-AU" sz="2000" i="1" dirty="0" err="1" smtClean="0"/>
              <a:t>df</a:t>
            </a:r>
            <a:endParaRPr lang="en-US" sz="20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233212" y="2772937"/>
            <a:ext cx="4120588" cy="1015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Use </a:t>
            </a:r>
            <a:r>
              <a:rPr lang="en-AU" sz="2000" i="1" dirty="0" err="1" smtClean="0"/>
              <a:t>set.seed</a:t>
            </a:r>
            <a:r>
              <a:rPr lang="en-AU" sz="2000" i="1" dirty="0" smtClean="0"/>
              <a:t>(x) to set the </a:t>
            </a:r>
            <a:r>
              <a:rPr lang="en-AU" sz="2000" b="1" i="1" dirty="0" smtClean="0"/>
              <a:t>random seed</a:t>
            </a:r>
            <a:r>
              <a:rPr lang="en-AU" sz="2000" i="1" dirty="0" smtClean="0"/>
              <a:t>: this makes your results reproducible</a:t>
            </a:r>
            <a:endParaRPr lang="en-US" sz="2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440" y="5138143"/>
            <a:ext cx="77597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74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Dummy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8503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 dealing with categorical variables (factors), we need to convert them to something which we can deal with numerically</a:t>
            </a:r>
          </a:p>
          <a:p>
            <a:r>
              <a:rPr lang="en-US" dirty="0" err="1" smtClean="0"/>
              <a:t>drv</a:t>
            </a:r>
            <a:r>
              <a:rPr lang="en-US" dirty="0" smtClean="0"/>
              <a:t> has 3 classes: f (front wheel drive); r (rear WD); 4 (4 WD)</a:t>
            </a:r>
          </a:p>
          <a:p>
            <a:r>
              <a:rPr lang="en-US" dirty="0" smtClean="0"/>
              <a:t>We could naively assign these to 3 values (e.g. 1, 2, 3) but this assumes an ordinal characteristic which is not there! </a:t>
            </a:r>
            <a:endParaRPr lang="en-US" dirty="0"/>
          </a:p>
          <a:p>
            <a:r>
              <a:rPr lang="en-US" dirty="0" smtClean="0"/>
              <a:t>Dummy variables spread N classes across N-1 binary variables, with a 1 indicating the class</a:t>
            </a:r>
          </a:p>
          <a:p>
            <a:r>
              <a:rPr lang="en-US" dirty="0" smtClean="0"/>
              <a:t>R makes dummy variables </a:t>
            </a:r>
            <a:r>
              <a:rPr lang="en-US" b="1" dirty="0" smtClean="0"/>
              <a:t>automatically </a:t>
            </a:r>
            <a:r>
              <a:rPr lang="en-US" dirty="0" smtClean="0"/>
              <a:t>when fitting a model</a:t>
            </a:r>
            <a:endParaRPr lang="en-US" b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57097"/>
              </p:ext>
            </p:extLst>
          </p:nvPr>
        </p:nvGraphicFramePr>
        <p:xfrm>
          <a:off x="8161432" y="1109284"/>
          <a:ext cx="664904" cy="147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904"/>
              </a:tblGrid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drv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561804"/>
              </p:ext>
            </p:extLst>
          </p:nvPr>
        </p:nvGraphicFramePr>
        <p:xfrm>
          <a:off x="9880918" y="1125416"/>
          <a:ext cx="664904" cy="147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904"/>
              </a:tblGrid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drv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8826336" y="1846590"/>
            <a:ext cx="1054582" cy="16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95670"/>
              </p:ext>
            </p:extLst>
          </p:nvPr>
        </p:nvGraphicFramePr>
        <p:xfrm>
          <a:off x="7496528" y="3867890"/>
          <a:ext cx="664904" cy="147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904"/>
              </a:tblGrid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drv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303587"/>
              </p:ext>
            </p:extLst>
          </p:nvPr>
        </p:nvGraphicFramePr>
        <p:xfrm>
          <a:off x="9216014" y="3859142"/>
          <a:ext cx="18204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223"/>
                <a:gridCol w="91022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drvf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drvr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9" name="Straight Arrow Connector 18"/>
          <p:cNvCxnSpPr>
            <a:stCxn id="11" idx="3"/>
            <a:endCxn id="15" idx="1"/>
          </p:cNvCxnSpPr>
          <p:nvPr/>
        </p:nvCxnSpPr>
        <p:spPr>
          <a:xfrm flipV="1">
            <a:off x="8161432" y="4600822"/>
            <a:ext cx="1054582" cy="43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40664" y="1354890"/>
            <a:ext cx="960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👎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86160" y="599699"/>
            <a:ext cx="136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Wrong way!</a:t>
            </a:r>
            <a:endParaRPr lang="en-US" b="1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8758487" y="3303636"/>
            <a:ext cx="122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Right way!</a:t>
            </a:r>
            <a:endParaRPr lang="en-US" b="1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11036460" y="4046824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👏</a:t>
            </a:r>
            <a:endParaRPr lang="en-US" sz="6600" dirty="0"/>
          </a:p>
        </p:txBody>
      </p:sp>
      <p:sp>
        <p:nvSpPr>
          <p:cNvPr id="30" name="TextBox 29"/>
          <p:cNvSpPr txBox="1"/>
          <p:nvPr/>
        </p:nvSpPr>
        <p:spPr>
          <a:xfrm>
            <a:off x="7233211" y="5685660"/>
            <a:ext cx="4295173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Note that `4` doesn’t have a column: it is the case where </a:t>
            </a:r>
            <a:r>
              <a:rPr lang="en-AU" sz="2000" i="1" smtClean="0"/>
              <a:t>all other values </a:t>
            </a:r>
            <a:r>
              <a:rPr lang="en-AU" sz="2000" i="1" dirty="0" smtClean="0"/>
              <a:t>are 0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0964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48787" cy="24454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 fit a model, we need to specify a </a:t>
            </a:r>
            <a:r>
              <a:rPr lang="en-US" b="1" dirty="0" smtClean="0"/>
              <a:t>formula</a:t>
            </a:r>
          </a:p>
          <a:p>
            <a:r>
              <a:rPr lang="en-US" dirty="0" smtClean="0"/>
              <a:t>From the </a:t>
            </a:r>
            <a:r>
              <a:rPr lang="en-US" dirty="0" err="1" smtClean="0"/>
              <a:t>modelr</a:t>
            </a:r>
            <a:r>
              <a:rPr lang="en-US" dirty="0" smtClean="0"/>
              <a:t> package, you can use </a:t>
            </a:r>
            <a:r>
              <a:rPr lang="en-US" dirty="0" err="1" smtClean="0"/>
              <a:t>model_matrix</a:t>
            </a:r>
            <a:r>
              <a:rPr lang="en-US" dirty="0" smtClean="0"/>
              <a:t>() to see the model equation in matrix form</a:t>
            </a:r>
          </a:p>
          <a:p>
            <a:r>
              <a:rPr lang="en-US" dirty="0" smtClean="0"/>
              <a:t>This will also show you how dummy variables are going to be created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299" y="1439593"/>
            <a:ext cx="3789153" cy="292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765" y="2532049"/>
            <a:ext cx="957261" cy="3190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29458" y="1071702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/>
              <a:t>Explicit formula</a:t>
            </a:r>
            <a:endParaRPr lang="en-US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7718692" y="2116673"/>
            <a:ext cx="330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Predict </a:t>
            </a:r>
            <a:r>
              <a:rPr lang="en-US" b="1" i="1" dirty="0" err="1" smtClean="0"/>
              <a:t>hwy</a:t>
            </a:r>
            <a:r>
              <a:rPr lang="en-US" b="1" i="1" dirty="0" smtClean="0"/>
              <a:t> with everything else</a:t>
            </a:r>
            <a:endParaRPr lang="en-US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568581" y="3104677"/>
            <a:ext cx="4120588" cy="1015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err="1" smtClean="0"/>
              <a:t>modelr</a:t>
            </a:r>
            <a:r>
              <a:rPr lang="en-AU" sz="2000" i="1" dirty="0" smtClean="0"/>
              <a:t>::</a:t>
            </a:r>
            <a:r>
              <a:rPr lang="en-AU" sz="2000" i="1" dirty="0" err="1" smtClean="0"/>
              <a:t>model_matrix</a:t>
            </a:r>
            <a:r>
              <a:rPr lang="en-AU" sz="2000" i="1" dirty="0" smtClean="0"/>
              <a:t>(</a:t>
            </a:r>
            <a:r>
              <a:rPr lang="en-AU" sz="2000" i="1" dirty="0" err="1" smtClean="0"/>
              <a:t>df</a:t>
            </a:r>
            <a:r>
              <a:rPr lang="en-AU" sz="2000" i="1" dirty="0" smtClean="0"/>
              <a:t>, formula) returns the model equation explicitly in matrix form</a:t>
            </a:r>
            <a:endParaRPr lang="en-US" sz="20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52" y="4366425"/>
            <a:ext cx="105283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423" y="1529872"/>
            <a:ext cx="10515600" cy="2127912"/>
          </a:xfrm>
        </p:spPr>
        <p:txBody>
          <a:bodyPr>
            <a:normAutofit/>
          </a:bodyPr>
          <a:lstStyle/>
          <a:p>
            <a:r>
              <a:rPr lang="en-US" dirty="0" smtClean="0"/>
              <a:t>Linear </a:t>
            </a:r>
            <a:r>
              <a:rPr lang="en-US" dirty="0"/>
              <a:t>regression </a:t>
            </a:r>
            <a:r>
              <a:rPr lang="en-US" dirty="0" smtClean="0"/>
              <a:t>models have the form</a:t>
            </a:r>
            <a:r>
              <a:rPr lang="en-US" dirty="0"/>
              <a:t>: </a:t>
            </a:r>
            <a:endParaRPr lang="en-US" b="1" dirty="0" smtClean="0"/>
          </a:p>
          <a:p>
            <a:endParaRPr lang="en-US" b="1" dirty="0" smtClean="0"/>
          </a:p>
          <a:p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1845097" y="2270390"/>
            <a:ext cx="8501806" cy="2108891"/>
            <a:chOff x="863081" y="3192124"/>
            <a:chExt cx="8501806" cy="21088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903578" y="4036018"/>
                  <a:ext cx="613116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2800" i="1">
                            <a:latin typeface="Cambria Math" charset="0"/>
                          </a:rPr>
                          <m:t>𝑦</m:t>
                        </m:r>
                        <m:r>
                          <a:rPr lang="en-AU" sz="28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AU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AU" sz="28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AU" sz="28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AU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AU" sz="28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AU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8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AU" sz="28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AU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AU" sz="28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AU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8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AU" sz="2800" i="1">
                            <a:latin typeface="Cambria Math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AU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AU" sz="2800" i="1"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sSub>
                          <m:sSubPr>
                            <m:ctrlPr>
                              <a:rPr lang="en-AU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800" i="1"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AU" sz="2800" i="1">
                            <a:latin typeface="Cambria Math" charset="0"/>
                          </a:rPr>
                          <m:t>+</m:t>
                        </m:r>
                        <m:r>
                          <a:rPr lang="en-AU" sz="2800" i="1">
                            <a:latin typeface="Cambria Math" charset="0"/>
                          </a:rPr>
                          <m:t>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3578" y="4036018"/>
                  <a:ext cx="6131166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/>
            <p:cNvSpPr txBox="1"/>
            <p:nvPr/>
          </p:nvSpPr>
          <p:spPr>
            <a:xfrm>
              <a:off x="5425560" y="3310359"/>
              <a:ext cx="1251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Coefficient 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11706" y="3310359"/>
              <a:ext cx="1088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Intercept 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19079" y="3192124"/>
              <a:ext cx="15458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Noise/residual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14" idx="2"/>
            </p:cNvCxnSpPr>
            <p:nvPr/>
          </p:nvCxnSpPr>
          <p:spPr>
            <a:xfrm>
              <a:off x="8591983" y="3561456"/>
              <a:ext cx="135328" cy="4745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2"/>
            </p:cNvCxnSpPr>
            <p:nvPr/>
          </p:nvCxnSpPr>
          <p:spPr>
            <a:xfrm flipH="1">
              <a:off x="5900904" y="3679691"/>
              <a:ext cx="150212" cy="4745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3" idx="2"/>
            </p:cNvCxnSpPr>
            <p:nvPr/>
          </p:nvCxnSpPr>
          <p:spPr>
            <a:xfrm>
              <a:off x="3055862" y="3679691"/>
              <a:ext cx="671186" cy="4745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096000" y="4931683"/>
              <a:ext cx="2192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Independent variable</a:t>
              </a:r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63081" y="4747389"/>
              <a:ext cx="2034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ependent variable</a:t>
              </a:r>
              <a:endParaRPr lang="en-US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2181533" y="4421529"/>
              <a:ext cx="722045" cy="2072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7192390" y="4525172"/>
              <a:ext cx="828866" cy="4065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21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360774" cy="1325563"/>
          </a:xfrm>
        </p:spPr>
        <p:txBody>
          <a:bodyPr/>
          <a:lstStyle/>
          <a:p>
            <a:r>
              <a:rPr lang="en-US" dirty="0" smtClean="0"/>
              <a:t>Exploratory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63063" cy="4351338"/>
          </a:xfrm>
        </p:spPr>
        <p:txBody>
          <a:bodyPr/>
          <a:lstStyle/>
          <a:p>
            <a:r>
              <a:rPr lang="en-US" dirty="0" smtClean="0"/>
              <a:t>Before we fit the models, it’s useful to have some intuition about what we </a:t>
            </a:r>
            <a:r>
              <a:rPr lang="en-US" u="sng" dirty="0" smtClean="0"/>
              <a:t>expect</a:t>
            </a:r>
            <a:r>
              <a:rPr lang="en-US" dirty="0" smtClean="0"/>
              <a:t> to find</a:t>
            </a:r>
          </a:p>
          <a:p>
            <a:r>
              <a:rPr lang="en-US" dirty="0"/>
              <a:t>Task: reproduce the right hand plot using </a:t>
            </a:r>
            <a:r>
              <a:rPr lang="en-US" dirty="0" err="1"/>
              <a:t>facet_wrap</a:t>
            </a:r>
            <a:r>
              <a:rPr lang="en-US" dirty="0" smtClean="0"/>
              <a:t>()</a:t>
            </a:r>
          </a:p>
          <a:p>
            <a:r>
              <a:rPr lang="en-US" dirty="0" smtClean="0"/>
              <a:t>Given the plots on the right, what coefficients do you expect from the model?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863308" y="263606"/>
            <a:ext cx="4789441" cy="6354972"/>
            <a:chOff x="6898033" y="298330"/>
            <a:chExt cx="4789441" cy="635497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5744" y="754705"/>
              <a:ext cx="4291730" cy="306858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8033" y="3823292"/>
              <a:ext cx="3958056" cy="28300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368496" y="298330"/>
              <a:ext cx="1814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/>
                <a:t>Exploratory plots</a:t>
              </a:r>
              <a:endParaRPr lang="en-US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9000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the Linear Model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85695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 will now fit the linear model using the `lm()` function (which uses </a:t>
            </a:r>
            <a:r>
              <a:rPr lang="en-US" b="1" dirty="0" smtClean="0"/>
              <a:t>ordinary least squares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Task: fit the model </a:t>
            </a:r>
            <a:r>
              <a:rPr lang="en-US" b="1" dirty="0" smtClean="0"/>
              <a:t>to the training data</a:t>
            </a:r>
          </a:p>
          <a:p>
            <a:r>
              <a:rPr lang="en-US" dirty="0" smtClean="0"/>
              <a:t>We can use `summary(model)` to get some useful information about the model:</a:t>
            </a:r>
          </a:p>
          <a:p>
            <a:pPr lvl="1"/>
            <a:r>
              <a:rPr lang="en-US" dirty="0" smtClean="0"/>
              <a:t>Summary statistics about the residuals</a:t>
            </a:r>
          </a:p>
          <a:p>
            <a:pPr lvl="1"/>
            <a:r>
              <a:rPr lang="en-US" dirty="0" smtClean="0"/>
              <a:t>Coefficients</a:t>
            </a:r>
            <a:r>
              <a:rPr lang="en-US" dirty="0"/>
              <a:t> </a:t>
            </a:r>
            <a:r>
              <a:rPr lang="en-US" dirty="0" smtClean="0"/>
              <a:t>and p-values</a:t>
            </a:r>
          </a:p>
          <a:p>
            <a:pPr lvl="1"/>
            <a:r>
              <a:rPr lang="en-US" dirty="0" smtClean="0"/>
              <a:t>R</a:t>
            </a:r>
            <a:r>
              <a:rPr lang="en-US" baseline="30000" dirty="0" smtClean="0"/>
              <a:t>2 </a:t>
            </a:r>
            <a:r>
              <a:rPr lang="en-US" dirty="0" smtClean="0"/>
              <a:t>value </a:t>
            </a:r>
          </a:p>
          <a:p>
            <a:r>
              <a:rPr lang="en-US" dirty="0" smtClean="0"/>
              <a:t>From the broom package, `tidy()` can be used to </a:t>
            </a:r>
            <a:r>
              <a:rPr lang="en-US" dirty="0" err="1" smtClean="0"/>
              <a:t>summarise</a:t>
            </a:r>
            <a:r>
              <a:rPr lang="en-US" dirty="0" smtClean="0"/>
              <a:t> information about a model object in a tidy data frame</a:t>
            </a:r>
          </a:p>
          <a:p>
            <a:r>
              <a:rPr lang="en-US" dirty="0" smtClean="0"/>
              <a:t>How do the coefficients and p-values confirm/challenge your expectations?</a:t>
            </a:r>
          </a:p>
          <a:p>
            <a:r>
              <a:rPr lang="en-US" dirty="0" smtClean="0"/>
              <a:t>What can you say about the estimated MPG of 4 wheel-drive cars?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664" y="2430030"/>
            <a:ext cx="3820643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broom::tidy(model) summarises a linear model in a tidy data frame</a:t>
            </a:r>
            <a:endParaRPr lang="en-US" sz="2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895" y="3469693"/>
            <a:ext cx="4791217" cy="2707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952" y="1458410"/>
            <a:ext cx="4911011" cy="3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2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the 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72464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mechanics of fitting a model can generally be applied to several model types</a:t>
            </a:r>
          </a:p>
          <a:p>
            <a:r>
              <a:rPr lang="en-US" dirty="0" smtClean="0"/>
              <a:t>Fitting a decision tree with `</a:t>
            </a:r>
            <a:r>
              <a:rPr lang="en-US" dirty="0" err="1" smtClean="0"/>
              <a:t>rpart</a:t>
            </a:r>
            <a:r>
              <a:rPr lang="en-US" dirty="0" smtClean="0"/>
              <a:t>()` uses the same syntax as `lm()`, although the other arguments are more important too:</a:t>
            </a:r>
          </a:p>
          <a:p>
            <a:r>
              <a:rPr lang="en-US" dirty="0" smtClean="0"/>
              <a:t>Task: fit a decision tree to the model with `</a:t>
            </a:r>
            <a:r>
              <a:rPr lang="en-US" dirty="0" err="1" smtClean="0"/>
              <a:t>rpart</a:t>
            </a:r>
            <a:r>
              <a:rPr lang="en-US" dirty="0" smtClean="0"/>
              <a:t>()` and: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insplit</a:t>
            </a:r>
            <a:r>
              <a:rPr lang="en-US" dirty="0" smtClean="0"/>
              <a:t> = 10</a:t>
            </a:r>
            <a:endParaRPr lang="en-US" dirty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inbucket</a:t>
            </a:r>
            <a:r>
              <a:rPr lang="en-US" dirty="0" smtClean="0"/>
              <a:t> = 2 </a:t>
            </a:r>
            <a:endParaRPr lang="en-US" dirty="0"/>
          </a:p>
          <a:p>
            <a:pPr lvl="1"/>
            <a:r>
              <a:rPr lang="en-US" dirty="0" err="1" smtClean="0"/>
              <a:t>cp</a:t>
            </a:r>
            <a:r>
              <a:rPr lang="en-US" dirty="0" smtClean="0"/>
              <a:t> = 0.01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52923" y="5823020"/>
            <a:ext cx="3820643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Plot a decision tree with </a:t>
            </a:r>
            <a:r>
              <a:rPr lang="en-AU" sz="2000" i="1" dirty="0" err="1" smtClean="0"/>
              <a:t>rpart.plot</a:t>
            </a:r>
            <a:r>
              <a:rPr lang="en-AU" sz="2000" i="1" dirty="0" smtClean="0"/>
              <a:t>(</a:t>
            </a:r>
            <a:r>
              <a:rPr lang="en-AU" sz="2000" i="1" dirty="0" err="1" smtClean="0"/>
              <a:t>dt</a:t>
            </a:r>
            <a:r>
              <a:rPr lang="en-AU" sz="2000" i="1" dirty="0" smtClean="0"/>
              <a:t>)</a:t>
            </a:r>
            <a:endParaRPr lang="en-US" sz="20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990049" y="1117739"/>
            <a:ext cx="4410718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Use </a:t>
            </a:r>
            <a:r>
              <a:rPr lang="en-AU" sz="2000" i="1" dirty="0" err="1" smtClean="0"/>
              <a:t>rpart</a:t>
            </a:r>
            <a:r>
              <a:rPr lang="en-AU" sz="2000" i="1" dirty="0" smtClean="0"/>
              <a:t>(formula, </a:t>
            </a:r>
            <a:r>
              <a:rPr lang="en-AU" sz="2000" i="1" dirty="0" err="1" smtClean="0"/>
              <a:t>df</a:t>
            </a:r>
            <a:r>
              <a:rPr lang="en-AU" sz="2000" i="1" dirty="0" smtClean="0"/>
              <a:t>) to fit a decision tree for formula, using data </a:t>
            </a:r>
            <a:r>
              <a:rPr lang="en-AU" sz="2000" i="1" dirty="0" err="1" smtClean="0"/>
              <a:t>df</a:t>
            </a:r>
            <a:endParaRPr lang="en-US" sz="2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030" y="2123457"/>
            <a:ext cx="4374427" cy="313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6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678610" cy="259300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 R, model objects can be operated on with similar functions:</a:t>
            </a:r>
          </a:p>
          <a:p>
            <a:pPr lvl="1"/>
            <a:r>
              <a:rPr lang="en-US" dirty="0" smtClean="0"/>
              <a:t>predict() to make predictions</a:t>
            </a:r>
          </a:p>
          <a:p>
            <a:pPr lvl="1"/>
            <a:r>
              <a:rPr lang="en-US" dirty="0" smtClean="0"/>
              <a:t>summary() to see summary statistics</a:t>
            </a:r>
          </a:p>
          <a:p>
            <a:r>
              <a:rPr lang="en-US" dirty="0" smtClean="0"/>
              <a:t>A fitted model object can be applied to make predictions using `predict(model, data)`</a:t>
            </a:r>
          </a:p>
          <a:p>
            <a:r>
              <a:rPr lang="en-US" dirty="0" smtClean="0"/>
              <a:t>Task: use predict() to retrieve the predictions for the linear model and decision tree on the training data</a:t>
            </a:r>
          </a:p>
          <a:p>
            <a:r>
              <a:rPr lang="en-US" dirty="0" smtClean="0"/>
              <a:t>Task: use mutate() to add two columns to the `train` data frame with the linear model and decision tree predictions (like below)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792" y="4768769"/>
            <a:ext cx="6900413" cy="15857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45792" y="4653023"/>
            <a:ext cx="699292" cy="1701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13666" y="4653023"/>
            <a:ext cx="1472865" cy="1701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29935" y="4653023"/>
            <a:ext cx="1472866" cy="1701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51277" y="428369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Actual</a:t>
            </a:r>
            <a:endParaRPr lang="en-US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419832" y="4261601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/>
              <a:t>Precictions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529636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Tidy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Facets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797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Residuals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9227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It is important to understand the </a:t>
            </a:r>
            <a:r>
              <a:rPr lang="en-US" b="1" dirty="0" smtClean="0"/>
              <a:t>residuals</a:t>
            </a:r>
            <a:r>
              <a:rPr lang="en-US" dirty="0" smtClean="0"/>
              <a:t> (difference between predicted and actual values) of your model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pivot_longer</a:t>
            </a:r>
            <a:r>
              <a:rPr lang="en-US" dirty="0" smtClean="0"/>
              <a:t>() to make `train` a tidy data frame like the one on the right</a:t>
            </a:r>
          </a:p>
          <a:p>
            <a:r>
              <a:rPr lang="en-US" dirty="0" smtClean="0"/>
              <a:t>Task: add a `residual` column to `train` predicted – </a:t>
            </a:r>
            <a:r>
              <a:rPr lang="en-US" dirty="0" err="1" smtClean="0"/>
              <a:t>hwy</a:t>
            </a:r>
            <a:endParaRPr lang="en-US" dirty="0" smtClean="0"/>
          </a:p>
          <a:p>
            <a:r>
              <a:rPr lang="en-US" dirty="0" smtClean="0"/>
              <a:t>Task: produce a scatterplot of residuals vs. </a:t>
            </a:r>
            <a:r>
              <a:rPr lang="en-US" dirty="0" err="1" smtClean="0"/>
              <a:t>hwy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962826" y="4419611"/>
            <a:ext cx="1485339" cy="5232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400" i="1" dirty="0" smtClean="0"/>
              <a:t>Residuals are heteroskedastic</a:t>
            </a:r>
            <a:endParaRPr lang="en-US" sz="1400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477" y="760648"/>
            <a:ext cx="5591376" cy="1860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717" y="3265203"/>
            <a:ext cx="3380611" cy="33552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8091" y="6050290"/>
            <a:ext cx="2744247" cy="5232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400" i="1" dirty="0" smtClean="0"/>
              <a:t>Use </a:t>
            </a:r>
            <a:r>
              <a:rPr lang="en-AU" sz="1400" i="1" dirty="0" err="1" smtClean="0"/>
              <a:t>geom_smooth</a:t>
            </a:r>
            <a:r>
              <a:rPr lang="en-AU" sz="1400" i="1" dirty="0" smtClean="0"/>
              <a:t>(method=‘lm’) to add the linear fit</a:t>
            </a:r>
            <a:endParaRPr lang="en-US" sz="1400" b="1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3663470" y="6050290"/>
            <a:ext cx="2744247" cy="5232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 smtClean="0"/>
              <a:t>Use </a:t>
            </a:r>
            <a:r>
              <a:rPr lang="en-US" sz="1400" i="1" dirty="0" err="1" smtClean="0"/>
              <a:t>facet_wrap</a:t>
            </a:r>
            <a:r>
              <a:rPr lang="en-US" sz="1400" i="1" dirty="0" smtClean="0"/>
              <a:t>(~model) to add a panel for each model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88457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Predictions on Test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90688"/>
            <a:ext cx="5701495" cy="47911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Now we will make predictions on the unseen test data and see which one has the best accuracy</a:t>
            </a:r>
          </a:p>
          <a:p>
            <a:r>
              <a:rPr lang="en-US" dirty="0" smtClean="0"/>
              <a:t>Task: add two columns to the `test` data frame giving predictions from linear model and decision tree using `predict()` (like we did for `train`)</a:t>
            </a:r>
          </a:p>
          <a:p>
            <a:r>
              <a:rPr lang="en-US" dirty="0" smtClean="0"/>
              <a:t>Task: pivot the data frame, creating a `model` column and `predicted` column </a:t>
            </a:r>
          </a:p>
          <a:p>
            <a:r>
              <a:rPr lang="en-US" dirty="0" smtClean="0"/>
              <a:t>Task: plot predicted versus actual values (as in the right hand plot)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086" y="2118951"/>
            <a:ext cx="3512335" cy="34859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13305" y="5709114"/>
            <a:ext cx="2214543" cy="73866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400" i="1" dirty="0" smtClean="0"/>
              <a:t>The line y=x on the predicted vs. actual graph indicates perfect predictions</a:t>
            </a:r>
            <a:endParaRPr lang="en-US" sz="1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7688721" y="1690688"/>
            <a:ext cx="20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Predicted vs. actual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715766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47795" cy="1325563"/>
          </a:xfrm>
        </p:spPr>
        <p:txBody>
          <a:bodyPr/>
          <a:lstStyle/>
          <a:p>
            <a:r>
              <a:rPr lang="en-US" dirty="0" smtClean="0"/>
              <a:t>Accuracy Metrics </a:t>
            </a:r>
            <a:r>
              <a:rPr lang="en-US" smtClean="0"/>
              <a:t>(Regression)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7511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 compare the two models, we need a quantitative accuracy metric</a:t>
            </a:r>
          </a:p>
          <a:p>
            <a:r>
              <a:rPr lang="en-US" dirty="0" smtClean="0"/>
              <a:t>Common metrics for regression include:</a:t>
            </a:r>
          </a:p>
          <a:p>
            <a:pPr lvl="1"/>
            <a:r>
              <a:rPr lang="en-US" dirty="0" smtClean="0"/>
              <a:t>Mean absolute error (MAE)</a:t>
            </a:r>
          </a:p>
          <a:p>
            <a:pPr lvl="1"/>
            <a:r>
              <a:rPr lang="en-US" dirty="0" smtClean="0"/>
              <a:t>Mean squared error (MSE)</a:t>
            </a:r>
          </a:p>
          <a:p>
            <a:pPr lvl="1"/>
            <a:r>
              <a:rPr lang="en-US" dirty="0" smtClean="0"/>
              <a:t>Root mean squared error (RMSE)</a:t>
            </a:r>
          </a:p>
          <a:p>
            <a:pPr lvl="1"/>
            <a:r>
              <a:rPr lang="en-US" dirty="0" smtClean="0"/>
              <a:t>R2 (usually valid for linear models only)</a:t>
            </a:r>
          </a:p>
          <a:p>
            <a:r>
              <a:rPr lang="en-US" dirty="0" smtClean="0"/>
              <a:t>Task: write functions for MAE, RMSE and MAE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group_by</a:t>
            </a:r>
            <a:r>
              <a:rPr lang="en-US" dirty="0" smtClean="0"/>
              <a:t>(), </a:t>
            </a:r>
            <a:r>
              <a:rPr lang="en-US" dirty="0" err="1" smtClean="0"/>
              <a:t>summarise</a:t>
            </a:r>
            <a:r>
              <a:rPr lang="en-US" dirty="0" smtClean="0"/>
              <a:t>(), and your accuracy functions to create a table of accuracy metrics for each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313753"/>
                  </p:ext>
                </p:extLst>
              </p:nvPr>
            </p:nvGraphicFramePr>
            <p:xfrm>
              <a:off x="6858642" y="1027476"/>
              <a:ext cx="4831788" cy="36829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25603"/>
                    <a:gridCol w="240618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Metric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Equation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Mean absolute error (MAE)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AU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AU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AU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AU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|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Mean</a:t>
                          </a:r>
                          <a:r>
                            <a:rPr lang="en-US" baseline="0" dirty="0" smtClean="0"/>
                            <a:t> squared error (MSE)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AU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AU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AU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AU" i="1" smtClean="0">
                                                <a:latin typeface="Cambria Math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AU" b="0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AU" b="0" i="1" smtClean="0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AU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Root mean squared error (RMSE)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√</m:t>
                                </m:r>
                                <m:f>
                                  <m:fPr>
                                    <m:ctrlPr>
                                      <a:rPr lang="en-AU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AU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AU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AU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AU" i="1">
                                                <a:latin typeface="Cambria Math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AU" b="0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AU" b="0" i="1" smtClean="0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AU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</a:t>
                          </a:r>
                          <a:r>
                            <a:rPr lang="en-US" baseline="30000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AU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ctrlPr>
                                          <a:rPr lang="en-AU" i="1">
                                            <a:latin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AU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AU" b="0" i="1" smtClean="0">
                                            <a:latin typeface="Cambria Math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AU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AU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AU" i="1">
                                                        <a:latin typeface="Cambria Math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AU" i="1">
                                                        <a:latin typeface="Cambria Math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AU" b="0" i="1" smtClean="0">
                                                            <a:latin typeface="Cambria Math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AU" b="0" i="1" smtClean="0">
                                                            <a:latin typeface="Cambria Math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ctrlPr>
                                          <a:rPr lang="en-AU" i="1">
                                            <a:latin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AU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AU" b="0" i="1" smtClean="0">
                                            <a:latin typeface="Cambria Math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AU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AU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AU" i="1">
                                                        <a:latin typeface="Cambria Math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AU" i="1">
                                                        <a:latin typeface="Cambria Math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den>
                                </m:f>
                              </m:oMath>
                            </m:oMathPara>
                          </a14:m>
                          <a:endParaRPr lang="en-US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313753"/>
                  </p:ext>
                </p:extLst>
              </p:nvPr>
            </p:nvGraphicFramePr>
            <p:xfrm>
              <a:off x="6858642" y="1027476"/>
              <a:ext cx="4831788" cy="36829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25603"/>
                    <a:gridCol w="240618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Metric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Equation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86283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Mean absolute error (MAE)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13" t="-46479" r="-1013" b="-284507"/>
                          </a:stretch>
                        </a:blipFill>
                      </a:tcPr>
                    </a:tc>
                  </a:tr>
                  <a:tr h="86283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Mean</a:t>
                          </a:r>
                          <a:r>
                            <a:rPr lang="en-US" baseline="0" dirty="0" smtClean="0"/>
                            <a:t> squared error (MSE)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13" t="-147518" r="-1013" b="-186525"/>
                          </a:stretch>
                        </a:blipFill>
                      </a:tcPr>
                    </a:tc>
                  </a:tr>
                  <a:tr h="86283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Root mean squared error (RMSE)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13" t="-245775" r="-1013" b="-85211"/>
                          </a:stretch>
                        </a:blipFill>
                      </a:tcPr>
                    </a:tc>
                  </a:tr>
                  <a:tr h="72358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</a:t>
                          </a:r>
                          <a:r>
                            <a:rPr lang="en-US" baseline="30000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13" t="-412605" r="-1013" b="-16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7688589" y="658144"/>
            <a:ext cx="317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Accuracy </a:t>
            </a:r>
            <a:r>
              <a:rPr lang="en-US" b="1" i="1" smtClean="0"/>
              <a:t>metrics for regression</a:t>
            </a:r>
            <a:endParaRPr lang="en-US" b="1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395848" y="4710413"/>
                <a:ext cx="3757375" cy="957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:= predicted value for observation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AU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AU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:= </a:t>
                </a:r>
                <a:r>
                  <a:rPr lang="en-US" dirty="0" smtClean="0"/>
                  <a:t>actual value </a:t>
                </a:r>
                <a:r>
                  <a:rPr lang="en-US" dirty="0"/>
                  <a:t>for observation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/>
                  <a:t> := mean of actual values</a:t>
                </a:r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848" y="4710413"/>
                <a:ext cx="3757375" cy="957121"/>
              </a:xfrm>
              <a:prstGeom prst="rect">
                <a:avLst/>
              </a:prstGeom>
              <a:blipFill rotWithShape="0">
                <a:blip r:embed="rId4"/>
                <a:stretch>
                  <a:fillRect t="-3822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5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model was most accurate?</a:t>
            </a:r>
          </a:p>
          <a:p>
            <a:r>
              <a:rPr lang="en-US" dirty="0" smtClean="0"/>
              <a:t>Which model would you choose to use in practice? </a:t>
            </a:r>
          </a:p>
          <a:p>
            <a:r>
              <a:rPr lang="en-US" dirty="0"/>
              <a:t>How confident would you </a:t>
            </a:r>
            <a:r>
              <a:rPr lang="en-US" dirty="0" smtClean="0"/>
              <a:t>be in each model to </a:t>
            </a:r>
            <a:r>
              <a:rPr lang="en-US" dirty="0" err="1" smtClean="0"/>
              <a:t>generalise</a:t>
            </a:r>
            <a:r>
              <a:rPr lang="en-US" dirty="0" smtClean="0"/>
              <a:t> to new data?</a:t>
            </a:r>
          </a:p>
          <a:p>
            <a:r>
              <a:rPr lang="en-US" dirty="0" smtClean="0"/>
              <a:t>What were the limitations of our approach? </a:t>
            </a:r>
          </a:p>
          <a:p>
            <a:r>
              <a:rPr lang="en-US" dirty="0" smtClean="0"/>
              <a:t>How could our method be improved? </a:t>
            </a:r>
            <a:r>
              <a:rPr lang="en-US" b="1" dirty="0" smtClean="0"/>
              <a:t>Topics for next week!</a:t>
            </a:r>
          </a:p>
        </p:txBody>
      </p:sp>
    </p:spTree>
    <p:extLst>
      <p:ext uri="{BB962C8B-B14F-4D97-AF65-F5344CB8AC3E}">
        <p14:creationId xmlns:p14="http://schemas.microsoft.com/office/powerpoint/2010/main" val="1822772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Mentimeter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9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/>
          <a:lstStyle/>
          <a:p>
            <a:r>
              <a:rPr lang="en-US" dirty="0" smtClean="0"/>
              <a:t>R and especially the </a:t>
            </a:r>
            <a:r>
              <a:rPr lang="en-US" dirty="0" err="1" smtClean="0"/>
              <a:t>tidyverse</a:t>
            </a:r>
            <a:r>
              <a:rPr lang="en-US" dirty="0" smtClean="0"/>
              <a:t> packages like </a:t>
            </a:r>
            <a:r>
              <a:rPr lang="en-US" b="1" dirty="0" smtClean="0"/>
              <a:t>tidy data</a:t>
            </a:r>
          </a:p>
          <a:p>
            <a:r>
              <a:rPr lang="en-US" dirty="0" smtClean="0"/>
              <a:t>In tidy data:</a:t>
            </a:r>
          </a:p>
          <a:p>
            <a:pPr lvl="1"/>
            <a:r>
              <a:rPr lang="en-US" dirty="0" smtClean="0"/>
              <a:t>Every column is a variable</a:t>
            </a:r>
          </a:p>
          <a:p>
            <a:pPr lvl="1"/>
            <a:r>
              <a:rPr lang="en-US" dirty="0" smtClean="0"/>
              <a:t>Every row is an observation</a:t>
            </a:r>
          </a:p>
          <a:p>
            <a:pPr lvl="1"/>
            <a:r>
              <a:rPr lang="en-US" dirty="0" smtClean="0"/>
              <a:t>Every cell is a single value</a:t>
            </a:r>
          </a:p>
          <a:p>
            <a:r>
              <a:rPr lang="en-US" dirty="0" smtClean="0"/>
              <a:t>Tidy data is easier to plot! </a:t>
            </a:r>
          </a:p>
          <a:p>
            <a:r>
              <a:rPr lang="en-US" dirty="0" smtClean="0"/>
              <a:t>Most commonly, untidy </a:t>
            </a:r>
            <a:r>
              <a:rPr lang="en-US" dirty="0" smtClean="0"/>
              <a:t>data </a:t>
            </a:r>
            <a:r>
              <a:rPr lang="en-US" dirty="0" smtClean="0"/>
              <a:t>is in </a:t>
            </a:r>
            <a:r>
              <a:rPr lang="en-US" b="1" dirty="0" smtClean="0"/>
              <a:t>wide </a:t>
            </a:r>
            <a:r>
              <a:rPr lang="en-US" b="1" dirty="0" smtClean="0"/>
              <a:t>format</a:t>
            </a:r>
            <a:r>
              <a:rPr lang="en-US" dirty="0" smtClean="0"/>
              <a:t>, </a:t>
            </a:r>
            <a:r>
              <a:rPr lang="en-US" dirty="0" smtClean="0"/>
              <a:t>and should be converted to </a:t>
            </a:r>
            <a:r>
              <a:rPr lang="en-US" b="1" dirty="0" smtClean="0"/>
              <a:t>long format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0" y="1825625"/>
            <a:ext cx="2984500" cy="1181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72116" y="345706"/>
            <a:ext cx="4391467" cy="132343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This data below gives the height of 2 people over 3 years. </a:t>
            </a:r>
            <a:r>
              <a:rPr lang="en-US" sz="2000" i="1" dirty="0" smtClean="0"/>
              <a:t>It is in wide format: a</a:t>
            </a:r>
            <a:r>
              <a:rPr lang="en-US" sz="2000" i="1" dirty="0" smtClean="0"/>
              <a:t> variable (year) is spread across columns – not tidy and hard to plot!</a:t>
            </a:r>
            <a:endParaRPr lang="en-US" sz="2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2695"/>
          <a:stretch/>
        </p:blipFill>
        <p:spPr>
          <a:xfrm>
            <a:off x="8369300" y="4287977"/>
            <a:ext cx="2197100" cy="21255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4081" y="3293408"/>
            <a:ext cx="3522436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The data has been tidied using </a:t>
            </a:r>
            <a:r>
              <a:rPr lang="en-US" sz="2000" i="1" dirty="0" err="1" smtClean="0"/>
              <a:t>pivot_longer</a:t>
            </a:r>
            <a:r>
              <a:rPr lang="en-US" sz="2000" i="1" dirty="0" smtClean="0"/>
              <a:t>() below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909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46643" cy="1325563"/>
          </a:xfrm>
        </p:spPr>
        <p:txBody>
          <a:bodyPr/>
          <a:lstStyle/>
          <a:p>
            <a:r>
              <a:rPr lang="en-US" dirty="0" smtClean="0"/>
              <a:t>Pivoting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81577" cy="4351338"/>
          </a:xfrm>
        </p:spPr>
        <p:txBody>
          <a:bodyPr/>
          <a:lstStyle/>
          <a:p>
            <a:r>
              <a:rPr lang="en-US" dirty="0" smtClean="0"/>
              <a:t>Read the energy consumption data, assigning to an object named `energy` </a:t>
            </a:r>
          </a:p>
          <a:p>
            <a:r>
              <a:rPr lang="en-US" dirty="0" smtClean="0"/>
              <a:t>How should we transform the data to create the plot on the right?  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pivot_longer</a:t>
            </a:r>
            <a:r>
              <a:rPr lang="en-US" dirty="0" smtClean="0"/>
              <a:t>() to make the energy data tidy</a:t>
            </a:r>
          </a:p>
          <a:p>
            <a:r>
              <a:rPr lang="en-US" dirty="0" smtClean="0"/>
              <a:t>Task: create the plot on the right with ggplot2 and </a:t>
            </a:r>
            <a:r>
              <a:rPr lang="en-US" dirty="0" err="1" smtClean="0"/>
              <a:t>geom_line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777" y="2684541"/>
            <a:ext cx="5427723" cy="38859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843" y="791477"/>
            <a:ext cx="5121879" cy="13961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67554" y="393635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Original data</a:t>
            </a:r>
            <a:endParaRPr 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862407" y="5862616"/>
            <a:ext cx="3522436" cy="40011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Use the `</a:t>
            </a:r>
            <a:r>
              <a:rPr lang="en-US" sz="2000" i="1" dirty="0" err="1" smtClean="0"/>
              <a:t>linetype</a:t>
            </a:r>
            <a:r>
              <a:rPr lang="en-US" sz="2000" i="1" dirty="0" smtClean="0"/>
              <a:t>` aesthetic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9422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 Wider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8156"/>
            <a:ext cx="10515600" cy="2619375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pivot_wider</a:t>
            </a:r>
            <a:r>
              <a:rPr lang="en-US" dirty="0" smtClean="0"/>
              <a:t>() does the opposite of </a:t>
            </a:r>
            <a:r>
              <a:rPr lang="en-US" dirty="0" err="1" smtClean="0"/>
              <a:t>pivot_longer</a:t>
            </a:r>
            <a:r>
              <a:rPr lang="en-US" dirty="0" smtClean="0"/>
              <a:t>()</a:t>
            </a:r>
          </a:p>
          <a:p>
            <a:r>
              <a:rPr lang="en-US" dirty="0" smtClean="0"/>
              <a:t>You won’t need it so often but it’s good to know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pivot_wider</a:t>
            </a:r>
            <a:r>
              <a:rPr lang="en-US" dirty="0" smtClean="0"/>
              <a:t>() to return the pivoted energy data frame back to its original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pivot_wider</a:t>
            </a:r>
            <a:r>
              <a:rPr lang="en-US" dirty="0" smtClean="0"/>
              <a:t>() to create a new data frame with the following columns: Sector, fuel, 1970, 1971,</a:t>
            </a:r>
            <a:r>
              <a:rPr lang="mr-IN" dirty="0" smtClean="0"/>
              <a:t>…</a:t>
            </a:r>
            <a:r>
              <a:rPr lang="en-AU" dirty="0" smtClean="0"/>
              <a:t>2017 (see below)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31" y="4445000"/>
            <a:ext cx="106426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36757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The line plot we made of energy consumption by fuel and sector was pretty busy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There are sometimes advantages to plotting variables on different </a:t>
            </a:r>
            <a:r>
              <a:rPr lang="en-US" b="1" dirty="0" smtClean="0"/>
              <a:t>panels</a:t>
            </a:r>
            <a:endParaRPr lang="en-US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We can use </a:t>
            </a:r>
            <a:r>
              <a:rPr lang="en-US" dirty="0" err="1" smtClean="0"/>
              <a:t>facet_grid</a:t>
            </a:r>
            <a:r>
              <a:rPr lang="en-US" dirty="0" smtClean="0"/>
              <a:t>() and </a:t>
            </a:r>
            <a:r>
              <a:rPr lang="en-US" dirty="0" err="1" smtClean="0"/>
              <a:t>facet_wrap</a:t>
            </a:r>
            <a:r>
              <a:rPr lang="en-US" dirty="0" smtClean="0"/>
              <a:t>() to do this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facet_grid</a:t>
            </a:r>
            <a:r>
              <a:rPr lang="en-US" dirty="0" smtClean="0"/>
              <a:t>() is used to plot the interaction </a:t>
            </a:r>
            <a:r>
              <a:rPr lang="en-US" b="1" dirty="0" smtClean="0"/>
              <a:t>two</a:t>
            </a:r>
            <a:r>
              <a:rPr lang="en-US" dirty="0" smtClean="0"/>
              <a:t> </a:t>
            </a:r>
            <a:r>
              <a:rPr lang="en-US" b="1" dirty="0" smtClean="0"/>
              <a:t>variables</a:t>
            </a:r>
            <a:r>
              <a:rPr lang="en-US" dirty="0" smtClean="0"/>
              <a:t> across rows and columns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facet_wrap</a:t>
            </a:r>
            <a:r>
              <a:rPr lang="en-US" dirty="0" smtClean="0"/>
              <a:t>() splits the plot across </a:t>
            </a:r>
            <a:r>
              <a:rPr lang="en-US" b="1" dirty="0" smtClean="0"/>
              <a:t>one</a:t>
            </a:r>
            <a:r>
              <a:rPr lang="en-US" dirty="0" smtClean="0"/>
              <a:t> </a:t>
            </a:r>
            <a:r>
              <a:rPr lang="en-US" b="1" dirty="0" smtClean="0"/>
              <a:t>variable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222" y="520860"/>
            <a:ext cx="3299224" cy="27996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222" y="3553427"/>
            <a:ext cx="2937578" cy="291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Facets: Wrap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1684" cy="4351338"/>
          </a:xfrm>
        </p:spPr>
        <p:txBody>
          <a:bodyPr/>
          <a:lstStyle/>
          <a:p>
            <a:r>
              <a:rPr lang="en-US" dirty="0" smtClean="0"/>
              <a:t>Task: use </a:t>
            </a:r>
            <a:r>
              <a:rPr lang="en-US" dirty="0" err="1" smtClean="0"/>
              <a:t>facet_wrap</a:t>
            </a:r>
            <a:r>
              <a:rPr lang="en-US" dirty="0" smtClean="0"/>
              <a:t>() to create a bar plot for each sector (see right)</a:t>
            </a:r>
          </a:p>
          <a:p>
            <a:r>
              <a:rPr lang="en-US" dirty="0" smtClean="0"/>
              <a:t>Task: use the `scales` argument to allow each panel to be freely scaled by consumption (each panel has its own y-axis limits)</a:t>
            </a:r>
          </a:p>
          <a:p>
            <a:r>
              <a:rPr lang="en-US" dirty="0" smtClean="0"/>
              <a:t>Task: create a bar plot of consumption vs. year, </a:t>
            </a:r>
            <a:r>
              <a:rPr lang="en-US" dirty="0" err="1" smtClean="0"/>
              <a:t>coloured</a:t>
            </a:r>
            <a:r>
              <a:rPr lang="en-US" dirty="0" smtClean="0"/>
              <a:t> by Sector, faceted by fuel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884" y="625033"/>
            <a:ext cx="4773916" cy="3466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83781" y="4272532"/>
            <a:ext cx="3335317" cy="1015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Use </a:t>
            </a:r>
            <a:r>
              <a:rPr lang="en-US" sz="2000" i="1" dirty="0" err="1" smtClean="0"/>
              <a:t>ggplot</a:t>
            </a:r>
            <a:r>
              <a:rPr lang="en-US" sz="2000" i="1" dirty="0" smtClean="0"/>
              <a:t>(data) + </a:t>
            </a:r>
            <a:r>
              <a:rPr lang="mr-IN" sz="2000" i="1" dirty="0" smtClean="0"/>
              <a:t>…</a:t>
            </a:r>
            <a:r>
              <a:rPr lang="en-US" sz="2000" i="1" dirty="0" smtClean="0"/>
              <a:t> + </a:t>
            </a:r>
            <a:r>
              <a:rPr lang="en-US" sz="2000" i="1" dirty="0" err="1" smtClean="0"/>
              <a:t>facet_wrap</a:t>
            </a:r>
            <a:r>
              <a:rPr lang="en-US" sz="2000" i="1" dirty="0" smtClean="0"/>
              <a:t>(~</a:t>
            </a:r>
            <a:r>
              <a:rPr lang="en-US" sz="2000" i="1" dirty="0" err="1" smtClean="0"/>
              <a:t>var</a:t>
            </a:r>
            <a:r>
              <a:rPr lang="en-US" sz="2000" i="1" dirty="0" smtClean="0"/>
              <a:t>) to create a panel for each value of </a:t>
            </a:r>
            <a:r>
              <a:rPr lang="en-US" sz="2000" i="1" dirty="0" err="1" smtClean="0"/>
              <a:t>var</a:t>
            </a:r>
            <a:endParaRPr lang="en-US" sz="20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7683780" y="5469077"/>
            <a:ext cx="3335317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You will need </a:t>
            </a:r>
            <a:r>
              <a:rPr lang="en-AU" sz="2000" i="1" dirty="0" err="1" smtClean="0"/>
              <a:t>geom_col</a:t>
            </a:r>
            <a:r>
              <a:rPr lang="en-AU" sz="2000" i="1" dirty="0" smtClean="0"/>
              <a:t>() and the fill aesthetic to colour bars</a:t>
            </a:r>
            <a:endParaRPr lang="en-US" sz="20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762400" y="263532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What happened </a:t>
            </a:r>
            <a:r>
              <a:rPr lang="en-US" b="1" i="1" smtClean="0"/>
              <a:t>here?</a:t>
            </a:r>
            <a:endParaRPr lang="en-US" b="1" i="1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>
            <a:off x="5960805" y="632864"/>
            <a:ext cx="1609038" cy="11927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5960805" y="632864"/>
            <a:ext cx="3298037" cy="112671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51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Facets: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779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Suppose we want to disaggregate the plot further, seeing each fuel and sector combination separately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facet_grid</a:t>
            </a:r>
            <a:r>
              <a:rPr lang="en-US" dirty="0" smtClean="0"/>
              <a:t>() to create a line plot for each fuel and sector (see right)</a:t>
            </a:r>
          </a:p>
          <a:p>
            <a:r>
              <a:rPr lang="en-US" dirty="0" smtClean="0"/>
              <a:t>Task: look carefully at what happens when you set the scales argument to “free”</a:t>
            </a:r>
            <a:endParaRPr lang="en-US" dirty="0"/>
          </a:p>
          <a:p>
            <a:r>
              <a:rPr lang="en-US" dirty="0" smtClean="0"/>
              <a:t>Task: replace </a:t>
            </a:r>
            <a:r>
              <a:rPr lang="en-US" dirty="0" err="1" smtClean="0"/>
              <a:t>facet_grid</a:t>
            </a:r>
            <a:r>
              <a:rPr lang="en-US" dirty="0" smtClean="0"/>
              <a:t>() with </a:t>
            </a:r>
            <a:r>
              <a:rPr lang="en-US" dirty="0" err="1" smtClean="0"/>
              <a:t>facet_wrap</a:t>
            </a:r>
            <a:r>
              <a:rPr lang="en-US" dirty="0" smtClean="0"/>
              <a:t>() and set the y scale to be free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41" y="1690688"/>
            <a:ext cx="4748259" cy="33995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75438" y="5196902"/>
            <a:ext cx="3335317" cy="1015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Use </a:t>
            </a:r>
            <a:r>
              <a:rPr lang="en-AU" sz="2000" i="1" dirty="0" err="1" smtClean="0"/>
              <a:t>facet_wrap</a:t>
            </a:r>
            <a:r>
              <a:rPr lang="en-AU" sz="2000" i="1" dirty="0" smtClean="0"/>
              <a:t>(var</a:t>
            </a:r>
            <a:r>
              <a:rPr lang="en-AU" sz="2000" i="1" dirty="0" smtClean="0"/>
              <a:t>1 ~ var2) to spread var1 across rows and var2 across columns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003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4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28440</TotalTime>
  <Words>1897</Words>
  <Application>Microsoft Macintosh PowerPoint</Application>
  <PresentationFormat>Widescreen</PresentationFormat>
  <Paragraphs>210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Cambria Math</vt:lpstr>
      <vt:lpstr>Mangal</vt:lpstr>
      <vt:lpstr>Arial</vt:lpstr>
      <vt:lpstr>Office Theme</vt:lpstr>
      <vt:lpstr>BENV0091 Lecture 3: Introduction to Supervised Learning</vt:lpstr>
      <vt:lpstr>Lecture Overview</vt:lpstr>
      <vt:lpstr>Tidy Data</vt:lpstr>
      <vt:lpstr>Pivoting</vt:lpstr>
      <vt:lpstr>Pivot Wider</vt:lpstr>
      <vt:lpstr>Facets</vt:lpstr>
      <vt:lpstr>Facets: Wrap</vt:lpstr>
      <vt:lpstr>Facets: Grid</vt:lpstr>
      <vt:lpstr>Supervised Learning</vt:lpstr>
      <vt:lpstr>The Task of Supervised Learning</vt:lpstr>
      <vt:lpstr>Modelling MPG</vt:lpstr>
      <vt:lpstr>Splitting Data</vt:lpstr>
      <vt:lpstr>Dummy Variables</vt:lpstr>
      <vt:lpstr>Formulae </vt:lpstr>
      <vt:lpstr>Linear Model</vt:lpstr>
      <vt:lpstr>Exploratory Analysis</vt:lpstr>
      <vt:lpstr>Fitting the Linear Model </vt:lpstr>
      <vt:lpstr>Fitting the Decision Tree</vt:lpstr>
      <vt:lpstr>Making Predictions</vt:lpstr>
      <vt:lpstr>Plotting Residuals</vt:lpstr>
      <vt:lpstr>Making Predictions on Test Data</vt:lpstr>
      <vt:lpstr>Accuracy Metrics (Regression)</vt:lpstr>
      <vt:lpstr>Conclusions</vt:lpstr>
      <vt:lpstr>Mentimeter 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BENV0091 Lecture 1: Introduction</dc:title>
  <dc:creator>De Mars, Patrick</dc:creator>
  <cp:lastModifiedBy>De Mars, Patrick</cp:lastModifiedBy>
  <cp:revision>322</cp:revision>
  <cp:lastPrinted>2021-10-20T13:00:07Z</cp:lastPrinted>
  <dcterms:created xsi:type="dcterms:W3CDTF">2021-09-22T06:13:15Z</dcterms:created>
  <dcterms:modified xsi:type="dcterms:W3CDTF">2021-10-20T16:05:01Z</dcterms:modified>
</cp:coreProperties>
</file>